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303" r:id="rId3"/>
    <p:sldId id="257" r:id="rId4"/>
    <p:sldId id="304" r:id="rId5"/>
    <p:sldId id="259" r:id="rId6"/>
    <p:sldId id="305" r:id="rId7"/>
    <p:sldId id="260" r:id="rId8"/>
    <p:sldId id="306" r:id="rId9"/>
    <p:sldId id="261" r:id="rId10"/>
    <p:sldId id="278" r:id="rId11"/>
    <p:sldId id="307" r:id="rId12"/>
    <p:sldId id="262" r:id="rId13"/>
    <p:sldId id="308" r:id="rId14"/>
    <p:sldId id="263" r:id="rId15"/>
    <p:sldId id="309" r:id="rId16"/>
    <p:sldId id="264" r:id="rId17"/>
    <p:sldId id="310" r:id="rId18"/>
    <p:sldId id="265" r:id="rId19"/>
    <p:sldId id="311" r:id="rId20"/>
    <p:sldId id="266" r:id="rId21"/>
    <p:sldId id="312" r:id="rId22"/>
    <p:sldId id="267" r:id="rId23"/>
    <p:sldId id="313" r:id="rId24"/>
    <p:sldId id="268" r:id="rId25"/>
    <p:sldId id="314" r:id="rId26"/>
    <p:sldId id="269" r:id="rId27"/>
    <p:sldId id="315" r:id="rId28"/>
    <p:sldId id="270" r:id="rId29"/>
    <p:sldId id="316" r:id="rId30"/>
    <p:sldId id="271" r:id="rId31"/>
    <p:sldId id="317" r:id="rId32"/>
    <p:sldId id="272" r:id="rId33"/>
    <p:sldId id="318" r:id="rId34"/>
    <p:sldId id="273" r:id="rId35"/>
    <p:sldId id="319" r:id="rId36"/>
    <p:sldId id="274" r:id="rId37"/>
    <p:sldId id="320" r:id="rId38"/>
    <p:sldId id="275" r:id="rId39"/>
    <p:sldId id="321" r:id="rId40"/>
    <p:sldId id="276" r:id="rId41"/>
    <p:sldId id="322" r:id="rId42"/>
    <p:sldId id="277" r:id="rId43"/>
    <p:sldId id="323" r:id="rId44"/>
    <p:sldId id="279" r:id="rId45"/>
    <p:sldId id="280" r:id="rId46"/>
    <p:sldId id="281" r:id="rId47"/>
    <p:sldId id="282" r:id="rId48"/>
    <p:sldId id="283" r:id="rId49"/>
    <p:sldId id="284" r:id="rId50"/>
    <p:sldId id="324" r:id="rId51"/>
    <p:sldId id="285" r:id="rId52"/>
    <p:sldId id="286" r:id="rId53"/>
    <p:sldId id="287" r:id="rId54"/>
    <p:sldId id="288" r:id="rId55"/>
    <p:sldId id="289" r:id="rId56"/>
    <p:sldId id="290" r:id="rId57"/>
    <p:sldId id="291" r:id="rId58"/>
    <p:sldId id="292" r:id="rId59"/>
    <p:sldId id="293" r:id="rId60"/>
    <p:sldId id="294" r:id="rId61"/>
    <p:sldId id="325" r:id="rId62"/>
    <p:sldId id="295" r:id="rId63"/>
    <p:sldId id="296" r:id="rId64"/>
    <p:sldId id="297" r:id="rId65"/>
    <p:sldId id="298" r:id="rId66"/>
    <p:sldId id="299" r:id="rId67"/>
    <p:sldId id="300" r:id="rId68"/>
    <p:sldId id="327" r:id="rId69"/>
    <p:sldId id="328" r:id="rId70"/>
    <p:sldId id="32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299860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CC75FD-442F-4E60-837F-6D09CEADEFDC}"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4167663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2864997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775744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91789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CC75FD-442F-4E60-837F-6D09CEADEFDC}" type="datetimeFigureOut">
              <a:rPr lang="en-US" smtClean="0"/>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4004175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5CC75FD-442F-4E60-837F-6D09CEADEFDC}" type="datetimeFigureOut">
              <a:rPr lang="en-US" smtClean="0"/>
              <a:t>7/3/2022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40984777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4095246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22464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397165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CC75FD-442F-4E60-837F-6D09CEADEFDC}" type="datetimeFigureOut">
              <a:rPr lang="en-US" smtClean="0"/>
              <a:t>7/3/2022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315715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CC75FD-442F-4E60-837F-6D09CEADEFDC}"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398525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CC75FD-442F-4E60-837F-6D09CEADEFDC}" type="datetimeFigureOut">
              <a:rPr lang="en-US" smtClean="0"/>
              <a:t>7/3/2022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413579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CC75FD-442F-4E60-837F-6D09CEADEFDC}" type="datetimeFigureOut">
              <a:rPr lang="en-US" smtClean="0"/>
              <a:t>7/3/2022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1677372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CC75FD-442F-4E60-837F-6D09CEADEFDC}" type="datetimeFigureOut">
              <a:rPr lang="en-US" smtClean="0"/>
              <a:t>7/3/2022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300824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CC75FD-442F-4E60-837F-6D09CEADEFDC}"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2028332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CC75FD-442F-4E60-837F-6D09CEADEFDC}" type="datetimeFigureOut">
              <a:rPr lang="en-US" smtClean="0"/>
              <a:t>7/3/2022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43763E9-CC46-4595-94A6-76DAD0D05501}" type="slidenum">
              <a:rPr lang="en-US" smtClean="0"/>
              <a:t>‹#›</a:t>
            </a:fld>
            <a:endParaRPr lang="en-US"/>
          </a:p>
        </p:txBody>
      </p:sp>
    </p:spTree>
    <p:extLst>
      <p:ext uri="{BB962C8B-B14F-4D97-AF65-F5344CB8AC3E}">
        <p14:creationId xmlns:p14="http://schemas.microsoft.com/office/powerpoint/2010/main" val="3483421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5CC75FD-442F-4E60-837F-6D09CEADEFDC}" type="datetimeFigureOut">
              <a:rPr lang="en-US" smtClean="0"/>
              <a:t>7/3/2022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43763E9-CC46-4595-94A6-76DAD0D05501}" type="slidenum">
              <a:rPr lang="en-US" smtClean="0"/>
              <a:t>‹#›</a:t>
            </a:fld>
            <a:endParaRPr lang="en-US"/>
          </a:p>
        </p:txBody>
      </p:sp>
    </p:spTree>
    <p:extLst>
      <p:ext uri="{BB962C8B-B14F-4D97-AF65-F5344CB8AC3E}">
        <p14:creationId xmlns:p14="http://schemas.microsoft.com/office/powerpoint/2010/main" val="120779565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742123"/>
            <a:ext cx="8825658" cy="927652"/>
          </a:xfrm>
        </p:spPr>
        <p:txBody>
          <a:bodyPr/>
          <a:lstStyle/>
          <a:p>
            <a:r>
              <a:rPr lang="en-US" sz="2800" b="1" dirty="0" smtClean="0">
                <a:latin typeface="Times New Roman" panose="02020603050405020304" pitchFamily="18" charset="0"/>
                <a:cs typeface="Times New Roman" panose="02020603050405020304" pitchFamily="18" charset="0"/>
              </a:rPr>
              <a:t>Heat map to show the correlation of features</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1669775"/>
            <a:ext cx="8825658" cy="3969025"/>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5" y="1669775"/>
            <a:ext cx="8825658" cy="4028660"/>
          </a:xfrm>
          <a:prstGeom prst="rect">
            <a:avLst/>
          </a:prstGeom>
        </p:spPr>
      </p:pic>
    </p:spTree>
    <p:extLst>
      <p:ext uri="{BB962C8B-B14F-4D97-AF65-F5344CB8AC3E}">
        <p14:creationId xmlns:p14="http://schemas.microsoft.com/office/powerpoint/2010/main" val="2396661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36104"/>
            <a:ext cx="8761413" cy="1044528"/>
          </a:xfrm>
        </p:spPr>
        <p:txBody>
          <a:bodyPr/>
          <a:lstStyle/>
          <a:p>
            <a:r>
              <a:rPr lang="en-US" dirty="0" smtClean="0"/>
              <a:t>Boxplot to show distribution of waterfront in the dataset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74" y="2279374"/>
            <a:ext cx="11741426" cy="4578625"/>
          </a:xfrm>
        </p:spPr>
      </p:pic>
    </p:spTree>
    <p:extLst>
      <p:ext uri="{BB962C8B-B14F-4D97-AF65-F5344CB8AC3E}">
        <p14:creationId xmlns:p14="http://schemas.microsoft.com/office/powerpoint/2010/main" val="168465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Most areas closer to the water seem to have a higher price compared to the </a:t>
            </a:r>
            <a:r>
              <a:rPr lang="en-US" dirty="0" smtClean="0"/>
              <a:t>others</a:t>
            </a:r>
          </a:p>
          <a:p>
            <a:r>
              <a:rPr lang="en-US" dirty="0" smtClean="0"/>
              <a:t>Most houses with a waterfront tend be more expensive than those without a waterfront</a:t>
            </a:r>
            <a:endParaRPr lang="en-US" dirty="0"/>
          </a:p>
        </p:txBody>
      </p:sp>
    </p:spTree>
    <p:extLst>
      <p:ext uri="{BB962C8B-B14F-4D97-AF65-F5344CB8AC3E}">
        <p14:creationId xmlns:p14="http://schemas.microsoft.com/office/powerpoint/2010/main" val="269168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83095"/>
            <a:ext cx="8761413" cy="1166191"/>
          </a:xfrm>
        </p:spPr>
        <p:txBody>
          <a:bodyPr/>
          <a:lstStyle/>
          <a:p>
            <a:r>
              <a:rPr lang="en-US" dirty="0"/>
              <a:t>Scatterplot of </a:t>
            </a:r>
            <a:r>
              <a:rPr lang="en-US" dirty="0" smtClean="0"/>
              <a:t>month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9131"/>
            <a:ext cx="12284765" cy="4439478"/>
          </a:xfrm>
        </p:spPr>
      </p:pic>
    </p:spTree>
    <p:extLst>
      <p:ext uri="{BB962C8B-B14F-4D97-AF65-F5344CB8AC3E}">
        <p14:creationId xmlns:p14="http://schemas.microsoft.com/office/powerpoint/2010/main" val="343593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number of times a house is viewed and how much it sells seems to be even across the months, however we might say that the more the houses were viewed the more they are likely to sell</a:t>
            </a:r>
          </a:p>
          <a:p>
            <a:r>
              <a:rPr lang="en-US" dirty="0"/>
              <a:t>The most expensive house that had been viewed sold in October</a:t>
            </a:r>
          </a:p>
          <a:p>
            <a:r>
              <a:rPr lang="en-US" dirty="0"/>
              <a:t>The more a house is viewed seems to have an effect on price</a:t>
            </a:r>
          </a:p>
        </p:txBody>
      </p:sp>
    </p:spTree>
    <p:extLst>
      <p:ext uri="{BB962C8B-B14F-4D97-AF65-F5344CB8AC3E}">
        <p14:creationId xmlns:p14="http://schemas.microsoft.com/office/powerpoint/2010/main" val="800365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36104"/>
            <a:ext cx="8761413" cy="1258957"/>
          </a:xfrm>
        </p:spPr>
        <p:txBody>
          <a:bodyPr/>
          <a:lstStyle/>
          <a:p>
            <a:r>
              <a:rPr lang="en-US" dirty="0" smtClean="0"/>
              <a:t>Count plot representing bedrooms in the dataset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84" y="2292626"/>
            <a:ext cx="11993216" cy="4518991"/>
          </a:xfrm>
        </p:spPr>
      </p:pic>
    </p:spTree>
    <p:extLst>
      <p:ext uri="{BB962C8B-B14F-4D97-AF65-F5344CB8AC3E}">
        <p14:creationId xmlns:p14="http://schemas.microsoft.com/office/powerpoint/2010/main" val="3282382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Most houses sold have an average of 3 bedrooms</a:t>
            </a:r>
          </a:p>
        </p:txBody>
      </p:sp>
    </p:spTree>
    <p:extLst>
      <p:ext uri="{BB962C8B-B14F-4D97-AF65-F5344CB8AC3E}">
        <p14:creationId xmlns:p14="http://schemas.microsoft.com/office/powerpoint/2010/main" val="3881754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63826"/>
            <a:ext cx="8761413" cy="1484244"/>
          </a:xfrm>
        </p:spPr>
        <p:txBody>
          <a:bodyPr/>
          <a:lstStyle/>
          <a:p>
            <a:r>
              <a:rPr lang="en-US" dirty="0" smtClean="0"/>
              <a:t>Boxplot to show distribution of bedrooms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39617"/>
            <a:ext cx="12192000" cy="4618383"/>
          </a:xfrm>
        </p:spPr>
      </p:pic>
    </p:spTree>
    <p:extLst>
      <p:ext uri="{BB962C8B-B14F-4D97-AF65-F5344CB8AC3E}">
        <p14:creationId xmlns:p14="http://schemas.microsoft.com/office/powerpoint/2010/main" val="139490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There is presence of </a:t>
            </a:r>
            <a:r>
              <a:rPr lang="en-US" dirty="0" smtClean="0"/>
              <a:t>outliers, for </a:t>
            </a:r>
            <a:r>
              <a:rPr lang="en-US" dirty="0"/>
              <a:t>example the houses with extraordinary number of rooms like the 10,11,33 bedrooms that are way above the bedroom average could be the reason for the high </a:t>
            </a:r>
            <a:r>
              <a:rPr lang="en-US" dirty="0" smtClean="0"/>
              <a:t>prices </a:t>
            </a:r>
            <a:endParaRPr lang="en-US" dirty="0"/>
          </a:p>
        </p:txBody>
      </p:sp>
    </p:spTree>
    <p:extLst>
      <p:ext uri="{BB962C8B-B14F-4D97-AF65-F5344CB8AC3E}">
        <p14:creationId xmlns:p14="http://schemas.microsoft.com/office/powerpoint/2010/main" val="2511408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56591"/>
            <a:ext cx="8761413" cy="1124041"/>
          </a:xfrm>
        </p:spPr>
        <p:txBody>
          <a:bodyPr/>
          <a:lstStyle/>
          <a:p>
            <a:r>
              <a:rPr lang="en-US" dirty="0" smtClean="0"/>
              <a:t>Count plot showing distribution of bathrooms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5" y="2252870"/>
            <a:ext cx="12006470" cy="4605130"/>
          </a:xfrm>
        </p:spPr>
      </p:pic>
    </p:spTree>
    <p:extLst>
      <p:ext uri="{BB962C8B-B14F-4D97-AF65-F5344CB8AC3E}">
        <p14:creationId xmlns:p14="http://schemas.microsoft.com/office/powerpoint/2010/main" val="1960609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Most houses have an average of 2.5 bathrooms </a:t>
            </a:r>
          </a:p>
        </p:txBody>
      </p:sp>
    </p:spTree>
    <p:extLst>
      <p:ext uri="{BB962C8B-B14F-4D97-AF65-F5344CB8AC3E}">
        <p14:creationId xmlns:p14="http://schemas.microsoft.com/office/powerpoint/2010/main" val="2871240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observation</a:t>
            </a:r>
            <a:endParaRPr lang="en-US" dirty="0"/>
          </a:p>
        </p:txBody>
      </p:sp>
      <p:sp>
        <p:nvSpPr>
          <p:cNvPr id="3" name="Content Placeholder 2"/>
          <p:cNvSpPr>
            <a:spLocks noGrp="1"/>
          </p:cNvSpPr>
          <p:nvPr>
            <p:ph idx="1"/>
          </p:nvPr>
        </p:nvSpPr>
        <p:spPr/>
        <p:txBody>
          <a:bodyPr/>
          <a:lstStyle/>
          <a:p>
            <a:r>
              <a:rPr lang="en-US" dirty="0"/>
              <a:t>Most features in the dataset have a positive correlation with price as it is the target variable</a:t>
            </a:r>
          </a:p>
        </p:txBody>
      </p:sp>
    </p:spTree>
    <p:extLst>
      <p:ext uri="{BB962C8B-B14F-4D97-AF65-F5344CB8AC3E}">
        <p14:creationId xmlns:p14="http://schemas.microsoft.com/office/powerpoint/2010/main" val="3668521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09600"/>
            <a:ext cx="8761413" cy="1071032"/>
          </a:xfrm>
        </p:spPr>
        <p:txBody>
          <a:bodyPr/>
          <a:lstStyle/>
          <a:p>
            <a:r>
              <a:rPr lang="en-US" dirty="0" smtClean="0"/>
              <a:t>Boxplot showing distribution of bathrooms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13113"/>
            <a:ext cx="12192000" cy="4532244"/>
          </a:xfrm>
        </p:spPr>
      </p:pic>
    </p:spTree>
    <p:extLst>
      <p:ext uri="{BB962C8B-B14F-4D97-AF65-F5344CB8AC3E}">
        <p14:creationId xmlns:p14="http://schemas.microsoft.com/office/powerpoint/2010/main" val="118932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outliers could be due to the few houses with bathrooms way above or below average</a:t>
            </a:r>
          </a:p>
        </p:txBody>
      </p:sp>
    </p:spTree>
    <p:extLst>
      <p:ext uri="{BB962C8B-B14F-4D97-AF65-F5344CB8AC3E}">
        <p14:creationId xmlns:p14="http://schemas.microsoft.com/office/powerpoint/2010/main" val="150858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grade in the dataset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052" y="2266122"/>
            <a:ext cx="11688418" cy="4591878"/>
          </a:xfrm>
        </p:spPr>
      </p:pic>
    </p:spTree>
    <p:extLst>
      <p:ext uri="{BB962C8B-B14F-4D97-AF65-F5344CB8AC3E}">
        <p14:creationId xmlns:p14="http://schemas.microsoft.com/office/powerpoint/2010/main" val="132137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Oservation</a:t>
            </a:r>
            <a:endParaRPr lang="en-US" dirty="0"/>
          </a:p>
        </p:txBody>
      </p:sp>
      <p:sp>
        <p:nvSpPr>
          <p:cNvPr id="3" name="Content Placeholder 2"/>
          <p:cNvSpPr>
            <a:spLocks noGrp="1"/>
          </p:cNvSpPr>
          <p:nvPr>
            <p:ph idx="1"/>
          </p:nvPr>
        </p:nvSpPr>
        <p:spPr/>
        <p:txBody>
          <a:bodyPr/>
          <a:lstStyle/>
          <a:p>
            <a:r>
              <a:rPr lang="en-US" dirty="0"/>
              <a:t>Most houses have a grade of 7</a:t>
            </a:r>
          </a:p>
        </p:txBody>
      </p:sp>
    </p:spTree>
    <p:extLst>
      <p:ext uri="{BB962C8B-B14F-4D97-AF65-F5344CB8AC3E}">
        <p14:creationId xmlns:p14="http://schemas.microsoft.com/office/powerpoint/2010/main" val="150235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16835"/>
            <a:ext cx="8761413" cy="1163797"/>
          </a:xfrm>
        </p:spPr>
        <p:txBody>
          <a:bodyPr/>
          <a:lstStyle/>
          <a:p>
            <a:r>
              <a:rPr lang="en-US" dirty="0" smtClean="0"/>
              <a:t>Histogram to show distribution of yr_built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2372139"/>
            <a:ext cx="11714922" cy="4333461"/>
          </a:xfrm>
        </p:spPr>
      </p:pic>
    </p:spTree>
    <p:extLst>
      <p:ext uri="{BB962C8B-B14F-4D97-AF65-F5344CB8AC3E}">
        <p14:creationId xmlns:p14="http://schemas.microsoft.com/office/powerpoint/2010/main" val="269299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number of houses built increases over the years</a:t>
            </a:r>
          </a:p>
        </p:txBody>
      </p:sp>
    </p:spTree>
    <p:extLst>
      <p:ext uri="{BB962C8B-B14F-4D97-AF65-F5344CB8AC3E}">
        <p14:creationId xmlns:p14="http://schemas.microsoft.com/office/powerpoint/2010/main" val="2312593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plot for the floors in the dataset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52870"/>
            <a:ext cx="12099235" cy="4605130"/>
          </a:xfrm>
        </p:spPr>
      </p:pic>
    </p:spTree>
    <p:extLst>
      <p:ext uri="{BB962C8B-B14F-4D97-AF65-F5344CB8AC3E}">
        <p14:creationId xmlns:p14="http://schemas.microsoft.com/office/powerpoint/2010/main" val="3098518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Most houses have one or two </a:t>
            </a:r>
            <a:r>
              <a:rPr lang="en-US" dirty="0" smtClean="0"/>
              <a:t>floors, but majorly just a single floor</a:t>
            </a:r>
            <a:endParaRPr lang="en-US" dirty="0"/>
          </a:p>
        </p:txBody>
      </p:sp>
    </p:spTree>
    <p:extLst>
      <p:ext uri="{BB962C8B-B14F-4D97-AF65-F5344CB8AC3E}">
        <p14:creationId xmlns:p14="http://schemas.microsoft.com/office/powerpoint/2010/main" val="90819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69844"/>
            <a:ext cx="9248003" cy="1060174"/>
          </a:xfrm>
        </p:spPr>
        <p:txBody>
          <a:bodyPr/>
          <a:lstStyle/>
          <a:p>
            <a:r>
              <a:rPr lang="en-US" dirty="0" smtClean="0"/>
              <a:t>Scatterplot to show distribution of sqft_living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270" y="2305878"/>
            <a:ext cx="12072730" cy="4578627"/>
          </a:xfrm>
        </p:spPr>
      </p:pic>
    </p:spTree>
    <p:extLst>
      <p:ext uri="{BB962C8B-B14F-4D97-AF65-F5344CB8AC3E}">
        <p14:creationId xmlns:p14="http://schemas.microsoft.com/office/powerpoint/2010/main" val="1476122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correlation between sqft_living and price is a strong positive correlation, therefore the more the sqft_living space there is a significant increase in price</a:t>
            </a:r>
          </a:p>
        </p:txBody>
      </p:sp>
    </p:spTree>
    <p:extLst>
      <p:ext uri="{BB962C8B-B14F-4D97-AF65-F5344CB8AC3E}">
        <p14:creationId xmlns:p14="http://schemas.microsoft.com/office/powerpoint/2010/main" val="312264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68626"/>
            <a:ext cx="8761413" cy="1205948"/>
          </a:xfrm>
        </p:spPr>
        <p:txBody>
          <a:bodyPr/>
          <a:lstStyle/>
          <a:p>
            <a:r>
              <a:rPr lang="en-US" b="1" dirty="0" smtClean="0"/>
              <a:t>Histogram to show distribution of features in the dataset</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061" y="2266122"/>
            <a:ext cx="11436626" cy="4491866"/>
          </a:xfrm>
        </p:spPr>
      </p:pic>
    </p:spTree>
    <p:extLst>
      <p:ext uri="{BB962C8B-B14F-4D97-AF65-F5344CB8AC3E}">
        <p14:creationId xmlns:p14="http://schemas.microsoft.com/office/powerpoint/2010/main" val="189020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16835"/>
            <a:ext cx="8761413" cy="1163797"/>
          </a:xfrm>
        </p:spPr>
        <p:txBody>
          <a:bodyPr/>
          <a:lstStyle/>
          <a:p>
            <a:r>
              <a:rPr lang="en-US" dirty="0" smtClean="0"/>
              <a:t>Scatterplot to show distribution of sqft_lot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86609"/>
            <a:ext cx="12192000" cy="4671391"/>
          </a:xfrm>
        </p:spPr>
      </p:pic>
    </p:spTree>
    <p:extLst>
      <p:ext uri="{BB962C8B-B14F-4D97-AF65-F5344CB8AC3E}">
        <p14:creationId xmlns:p14="http://schemas.microsoft.com/office/powerpoint/2010/main" val="1959738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sqft_lot and price have a weak positive correlation, therefore an increase in sqft_lot space there is a small noticeable increase in price</a:t>
            </a:r>
          </a:p>
          <a:p>
            <a:endParaRPr lang="en-US" dirty="0"/>
          </a:p>
        </p:txBody>
      </p:sp>
    </p:spTree>
    <p:extLst>
      <p:ext uri="{BB962C8B-B14F-4D97-AF65-F5344CB8AC3E}">
        <p14:creationId xmlns:p14="http://schemas.microsoft.com/office/powerpoint/2010/main" val="247714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49357"/>
            <a:ext cx="9301011" cy="1031275"/>
          </a:xfrm>
        </p:spPr>
        <p:txBody>
          <a:bodyPr/>
          <a:lstStyle/>
          <a:p>
            <a:r>
              <a:rPr lang="en-US" dirty="0"/>
              <a:t>Scatterplot to show distribution of </a:t>
            </a:r>
            <a:r>
              <a:rPr lang="en-US" dirty="0" smtClean="0"/>
              <a:t>condition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19131"/>
            <a:ext cx="12191999" cy="4412974"/>
          </a:xfrm>
        </p:spPr>
      </p:pic>
    </p:spTree>
    <p:extLst>
      <p:ext uri="{BB962C8B-B14F-4D97-AF65-F5344CB8AC3E}">
        <p14:creationId xmlns:p14="http://schemas.microsoft.com/office/powerpoint/2010/main" val="3049230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Most houses seem to have a condition of 3 or 4</a:t>
            </a:r>
          </a:p>
        </p:txBody>
      </p:sp>
    </p:spTree>
    <p:extLst>
      <p:ext uri="{BB962C8B-B14F-4D97-AF65-F5344CB8AC3E}">
        <p14:creationId xmlns:p14="http://schemas.microsoft.com/office/powerpoint/2010/main" val="3054582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49357"/>
            <a:ext cx="9274507" cy="1285460"/>
          </a:xfrm>
        </p:spPr>
        <p:txBody>
          <a:bodyPr/>
          <a:lstStyle/>
          <a:p>
            <a:r>
              <a:rPr lang="en-US" dirty="0" smtClean="0"/>
              <a:t>Bins to represent viewed and unviewed houses in the categorical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2292626"/>
            <a:ext cx="11012556" cy="4280452"/>
          </a:xfrm>
        </p:spPr>
      </p:pic>
    </p:spTree>
    <p:extLst>
      <p:ext uri="{BB962C8B-B14F-4D97-AF65-F5344CB8AC3E}">
        <p14:creationId xmlns:p14="http://schemas.microsoft.com/office/powerpoint/2010/main" val="1418371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idx="1"/>
          </p:nvPr>
        </p:nvSpPr>
        <p:spPr/>
        <p:txBody>
          <a:bodyPr/>
          <a:lstStyle/>
          <a:p>
            <a:r>
              <a:rPr lang="en-US" dirty="0" smtClean="0"/>
              <a:t>I split the data into categorical and numerical data. In the categorical data I split the view column into viewed, and unviewed category  regardless of how many times a house was viewed</a:t>
            </a:r>
            <a:endParaRPr lang="en-US" dirty="0"/>
          </a:p>
        </p:txBody>
      </p:sp>
    </p:spTree>
    <p:extLst>
      <p:ext uri="{BB962C8B-B14F-4D97-AF65-F5344CB8AC3E}">
        <p14:creationId xmlns:p14="http://schemas.microsoft.com/office/powerpoint/2010/main" val="2639241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69843"/>
            <a:ext cx="9327516" cy="1338469"/>
          </a:xfrm>
        </p:spPr>
        <p:txBody>
          <a:bodyPr/>
          <a:lstStyle/>
          <a:p>
            <a:r>
              <a:rPr lang="en-US" dirty="0" smtClean="0"/>
              <a:t>Bins to represent renovated and not_renovated houses in the categorical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61" y="2173357"/>
            <a:ext cx="11410122" cy="4572000"/>
          </a:xfrm>
        </p:spPr>
      </p:pic>
    </p:spTree>
    <p:extLst>
      <p:ext uri="{BB962C8B-B14F-4D97-AF65-F5344CB8AC3E}">
        <p14:creationId xmlns:p14="http://schemas.microsoft.com/office/powerpoint/2010/main" val="296460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Summary</a:t>
            </a:r>
            <a:endParaRPr lang="en-US" dirty="0"/>
          </a:p>
        </p:txBody>
      </p:sp>
      <p:sp>
        <p:nvSpPr>
          <p:cNvPr id="3" name="Content Placeholder 2"/>
          <p:cNvSpPr>
            <a:spLocks noGrp="1"/>
          </p:cNvSpPr>
          <p:nvPr>
            <p:ph idx="1"/>
          </p:nvPr>
        </p:nvSpPr>
        <p:spPr/>
        <p:txBody>
          <a:bodyPr/>
          <a:lstStyle/>
          <a:p>
            <a:r>
              <a:rPr lang="en-US" dirty="0" smtClean="0"/>
              <a:t>For the yr_renovated column I split the houses it into renovated and not_renovated category</a:t>
            </a:r>
            <a:endParaRPr lang="en-US" dirty="0"/>
          </a:p>
        </p:txBody>
      </p:sp>
    </p:spTree>
    <p:extLst>
      <p:ext uri="{BB962C8B-B14F-4D97-AF65-F5344CB8AC3E}">
        <p14:creationId xmlns:p14="http://schemas.microsoft.com/office/powerpoint/2010/main" val="96059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62609"/>
            <a:ext cx="8761413" cy="1018023"/>
          </a:xfrm>
        </p:spPr>
        <p:txBody>
          <a:bodyPr/>
          <a:lstStyle/>
          <a:p>
            <a:r>
              <a:rPr lang="en-US" dirty="0" smtClean="0"/>
              <a:t>Histogram to represent numerical data after mean-normalization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35" y="2292350"/>
            <a:ext cx="11820940" cy="4425950"/>
          </a:xfrm>
        </p:spPr>
      </p:pic>
    </p:spTree>
    <p:extLst>
      <p:ext uri="{BB962C8B-B14F-4D97-AF65-F5344CB8AC3E}">
        <p14:creationId xmlns:p14="http://schemas.microsoft.com/office/powerpoint/2010/main" val="3236036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smtClean="0"/>
              <a:t>After performing mean normalization on the numerical data I came up with the following observations:</a:t>
            </a:r>
          </a:p>
          <a:p>
            <a:r>
              <a:rPr lang="en-US" dirty="0"/>
              <a:t>sqft_livng15, sqft_above, bathrooms and long seem to be somehow normally distributed compared to the other columns, however, they are positively skewed.</a:t>
            </a:r>
          </a:p>
          <a:p>
            <a:r>
              <a:rPr lang="en-US" dirty="0"/>
              <a:t>sqft_lot, sqft_basement, floors, sqft_lot15, and price all seem to be positively skewed as the graph tends to lean to the left</a:t>
            </a:r>
          </a:p>
          <a:p>
            <a:r>
              <a:rPr lang="en-US" dirty="0"/>
              <a:t>lat is the only plot that is negatively skewed</a:t>
            </a:r>
          </a:p>
        </p:txBody>
      </p:sp>
    </p:spTree>
    <p:extLst>
      <p:ext uri="{BB962C8B-B14F-4D97-AF65-F5344CB8AC3E}">
        <p14:creationId xmlns:p14="http://schemas.microsoft.com/office/powerpoint/2010/main" val="379308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a:xfrm>
            <a:off x="1154954" y="2603500"/>
            <a:ext cx="8825659" cy="3638273"/>
          </a:xfrm>
        </p:spPr>
        <p:txBody>
          <a:bodyPr>
            <a:normAutofit/>
          </a:bodyPr>
          <a:lstStyle/>
          <a:p>
            <a:r>
              <a:rPr lang="en-US" dirty="0" smtClean="0"/>
              <a:t>Observations </a:t>
            </a:r>
            <a:endParaRPr lang="en-US" dirty="0"/>
          </a:p>
          <a:p>
            <a:endParaRPr lang="en-US" dirty="0"/>
          </a:p>
          <a:p>
            <a:r>
              <a:rPr lang="en-US" dirty="0" smtClean="0"/>
              <a:t>price</a:t>
            </a:r>
            <a:r>
              <a:rPr lang="en-US" dirty="0"/>
              <a:t>, sqft_living</a:t>
            </a:r>
            <a:r>
              <a:rPr lang="en-US" dirty="0" smtClean="0"/>
              <a:t>, sqft_above, sqft_living </a:t>
            </a:r>
            <a:r>
              <a:rPr lang="en-US" dirty="0"/>
              <a:t>which are continuous variables and seem to be normally distributed.</a:t>
            </a:r>
          </a:p>
          <a:p>
            <a:r>
              <a:rPr lang="en-US" dirty="0" smtClean="0"/>
              <a:t>Most </a:t>
            </a:r>
            <a:r>
              <a:rPr lang="en-US" dirty="0"/>
              <a:t>houses have one floor, 3 bedrooms, 2 bathrooms, and a condition of 3</a:t>
            </a:r>
          </a:p>
          <a:p>
            <a:r>
              <a:rPr lang="en-US" dirty="0" smtClean="0"/>
              <a:t>The </a:t>
            </a:r>
            <a:r>
              <a:rPr lang="en-US" dirty="0"/>
              <a:t>number of houses built </a:t>
            </a:r>
            <a:r>
              <a:rPr lang="en-US" dirty="0" smtClean="0"/>
              <a:t>seems </a:t>
            </a:r>
            <a:r>
              <a:rPr lang="en-US" dirty="0"/>
              <a:t>to increase over time with the 2000's having the most number of houses built.</a:t>
            </a:r>
          </a:p>
        </p:txBody>
      </p:sp>
    </p:spTree>
    <p:extLst>
      <p:ext uri="{BB962C8B-B14F-4D97-AF65-F5344CB8AC3E}">
        <p14:creationId xmlns:p14="http://schemas.microsoft.com/office/powerpoint/2010/main" val="1423751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83096"/>
            <a:ext cx="9181742" cy="1097536"/>
          </a:xfrm>
        </p:spPr>
        <p:txBody>
          <a:bodyPr/>
          <a:lstStyle/>
          <a:p>
            <a:r>
              <a:rPr lang="en-US" dirty="0" smtClean="0"/>
              <a:t>Histogram to represent numerical data after min-max normalization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538" y="2305533"/>
            <a:ext cx="11635409" cy="4400550"/>
          </a:xfrm>
        </p:spPr>
      </p:pic>
    </p:spTree>
    <p:extLst>
      <p:ext uri="{BB962C8B-B14F-4D97-AF65-F5344CB8AC3E}">
        <p14:creationId xmlns:p14="http://schemas.microsoft.com/office/powerpoint/2010/main" val="2268979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smtClean="0"/>
              <a:t>After performing min-max normalization on numerical data the observations were the same as the result from mean normalization</a:t>
            </a:r>
            <a:endParaRPr lang="en-US" dirty="0"/>
          </a:p>
        </p:txBody>
      </p:sp>
    </p:spTree>
    <p:extLst>
      <p:ext uri="{BB962C8B-B14F-4D97-AF65-F5344CB8AC3E}">
        <p14:creationId xmlns:p14="http://schemas.microsoft.com/office/powerpoint/2010/main" val="1664525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5" y="516835"/>
            <a:ext cx="8744420" cy="1311965"/>
          </a:xfrm>
        </p:spPr>
        <p:txBody>
          <a:bodyPr/>
          <a:lstStyle/>
          <a:p>
            <a:r>
              <a:rPr lang="en-US" dirty="0" smtClean="0"/>
              <a:t>Histogram to show price distribution after log transformation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809" y="2279374"/>
            <a:ext cx="11834191" cy="4578626"/>
          </a:xfrm>
        </p:spPr>
      </p:pic>
    </p:spTree>
    <p:extLst>
      <p:ext uri="{BB962C8B-B14F-4D97-AF65-F5344CB8AC3E}">
        <p14:creationId xmlns:p14="http://schemas.microsoft.com/office/powerpoint/2010/main" val="334514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We can now say </a:t>
            </a:r>
            <a:r>
              <a:rPr lang="en-US" dirty="0" smtClean="0"/>
              <a:t>that </a:t>
            </a:r>
            <a:r>
              <a:rPr lang="en-US" dirty="0"/>
              <a:t>price is normally distributed in the dataset after performing log transformation on our target variable(price</a:t>
            </a:r>
            <a:r>
              <a:rPr lang="en-US" dirty="0" smtClean="0"/>
              <a:t>).</a:t>
            </a:r>
            <a:endParaRPr lang="en-US" dirty="0"/>
          </a:p>
        </p:txBody>
      </p:sp>
    </p:spTree>
    <p:extLst>
      <p:ext uri="{BB962C8B-B14F-4D97-AF65-F5344CB8AC3E}">
        <p14:creationId xmlns:p14="http://schemas.microsoft.com/office/powerpoint/2010/main" val="3857514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02365"/>
            <a:ext cx="8761413" cy="978267"/>
          </a:xfrm>
        </p:spPr>
        <p:txBody>
          <a:bodyPr/>
          <a:lstStyle/>
          <a:p>
            <a:r>
              <a:rPr lang="en-US" dirty="0" smtClean="0"/>
              <a:t>KDE plot to show price and bedroom distribution respectively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78" y="2332038"/>
            <a:ext cx="11900452" cy="4525962"/>
          </a:xfrm>
        </p:spPr>
      </p:pic>
    </p:spTree>
    <p:extLst>
      <p:ext uri="{BB962C8B-B14F-4D97-AF65-F5344CB8AC3E}">
        <p14:creationId xmlns:p14="http://schemas.microsoft.com/office/powerpoint/2010/main" val="4216958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83096"/>
            <a:ext cx="8761413" cy="1097536"/>
          </a:xfrm>
        </p:spPr>
        <p:txBody>
          <a:bodyPr/>
          <a:lstStyle/>
          <a:p>
            <a:r>
              <a:rPr lang="en-US" dirty="0"/>
              <a:t>KDE plot to show </a:t>
            </a:r>
            <a:r>
              <a:rPr lang="en-US" dirty="0" smtClean="0"/>
              <a:t>bathrooms </a:t>
            </a:r>
            <a:r>
              <a:rPr lang="en-US" dirty="0"/>
              <a:t>and </a:t>
            </a:r>
            <a:r>
              <a:rPr lang="en-US" dirty="0" smtClean="0"/>
              <a:t>floors </a:t>
            </a:r>
            <a:r>
              <a:rPr lang="en-US" dirty="0"/>
              <a:t>distribution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2305878"/>
            <a:ext cx="11820940" cy="4426710"/>
          </a:xfrm>
        </p:spPr>
      </p:pic>
    </p:spTree>
    <p:extLst>
      <p:ext uri="{BB962C8B-B14F-4D97-AF65-F5344CB8AC3E}">
        <p14:creationId xmlns:p14="http://schemas.microsoft.com/office/powerpoint/2010/main" val="1466215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77078"/>
            <a:ext cx="8761413" cy="1364974"/>
          </a:xfrm>
        </p:spPr>
        <p:txBody>
          <a:bodyPr/>
          <a:lstStyle/>
          <a:p>
            <a:r>
              <a:rPr lang="en-US" dirty="0"/>
              <a:t>KDE plot to show </a:t>
            </a:r>
            <a:r>
              <a:rPr lang="en-US" dirty="0" smtClean="0"/>
              <a:t>sqft_lot and sqft_basement </a:t>
            </a:r>
            <a:r>
              <a:rPr lang="en-US" dirty="0"/>
              <a:t>distribution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530" y="2332038"/>
            <a:ext cx="10999305" cy="4413250"/>
          </a:xfrm>
        </p:spPr>
      </p:pic>
    </p:spTree>
    <p:extLst>
      <p:ext uri="{BB962C8B-B14F-4D97-AF65-F5344CB8AC3E}">
        <p14:creationId xmlns:p14="http://schemas.microsoft.com/office/powerpoint/2010/main" val="3899031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69843"/>
            <a:ext cx="9194994" cy="1110789"/>
          </a:xfrm>
        </p:spPr>
        <p:txBody>
          <a:bodyPr/>
          <a:lstStyle/>
          <a:p>
            <a:r>
              <a:rPr lang="en-US" dirty="0"/>
              <a:t>KDE plot to show </a:t>
            </a:r>
            <a:r>
              <a:rPr lang="en-US" dirty="0" smtClean="0"/>
              <a:t>sqft_above </a:t>
            </a:r>
            <a:r>
              <a:rPr lang="en-US" dirty="0"/>
              <a:t>and </a:t>
            </a:r>
            <a:r>
              <a:rPr lang="en-US" dirty="0" smtClean="0"/>
              <a:t>lat </a:t>
            </a:r>
            <a:r>
              <a:rPr lang="en-US" dirty="0"/>
              <a:t>distribution 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043" y="2411413"/>
            <a:ext cx="11092069" cy="4267200"/>
          </a:xfrm>
        </p:spPr>
      </p:pic>
    </p:spTree>
    <p:extLst>
      <p:ext uri="{BB962C8B-B14F-4D97-AF65-F5344CB8AC3E}">
        <p14:creationId xmlns:p14="http://schemas.microsoft.com/office/powerpoint/2010/main" val="2595122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702" y="583096"/>
            <a:ext cx="8761413" cy="978266"/>
          </a:xfrm>
        </p:spPr>
        <p:txBody>
          <a:bodyPr/>
          <a:lstStyle/>
          <a:p>
            <a:r>
              <a:rPr lang="en-US" dirty="0"/>
              <a:t>KDE plot to show </a:t>
            </a:r>
            <a:r>
              <a:rPr lang="en-US" dirty="0" smtClean="0"/>
              <a:t>long </a:t>
            </a:r>
            <a:r>
              <a:rPr lang="en-US" dirty="0"/>
              <a:t>and </a:t>
            </a:r>
            <a:r>
              <a:rPr lang="en-US" dirty="0" smtClean="0"/>
              <a:t>sqft_living15 distribution </a:t>
            </a:r>
            <a:r>
              <a:rPr lang="en-US" dirty="0"/>
              <a:t>respectively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59025"/>
            <a:ext cx="12192000" cy="4333875"/>
          </a:xfrm>
        </p:spPr>
      </p:pic>
    </p:spTree>
    <p:extLst>
      <p:ext uri="{BB962C8B-B14F-4D97-AF65-F5344CB8AC3E}">
        <p14:creationId xmlns:p14="http://schemas.microsoft.com/office/powerpoint/2010/main" val="2006276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02365"/>
            <a:ext cx="8761413" cy="978267"/>
          </a:xfrm>
        </p:spPr>
        <p:txBody>
          <a:bodyPr/>
          <a:lstStyle/>
          <a:p>
            <a:r>
              <a:rPr lang="en-US" dirty="0"/>
              <a:t>KDE plot to show </a:t>
            </a:r>
            <a:r>
              <a:rPr lang="en-US" dirty="0" smtClean="0"/>
              <a:t>sqft_lot15 </a:t>
            </a:r>
            <a:r>
              <a:rPr lang="en-US" dirty="0"/>
              <a:t>distribution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852" y="2398644"/>
            <a:ext cx="11158331" cy="4293704"/>
          </a:xfrm>
        </p:spPr>
      </p:pic>
    </p:spTree>
    <p:extLst>
      <p:ext uri="{BB962C8B-B14F-4D97-AF65-F5344CB8AC3E}">
        <p14:creationId xmlns:p14="http://schemas.microsoft.com/office/powerpoint/2010/main" val="160489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62609"/>
            <a:ext cx="8761413" cy="1285461"/>
          </a:xfrm>
        </p:spPr>
        <p:txBody>
          <a:bodyPr/>
          <a:lstStyle/>
          <a:p>
            <a:r>
              <a:rPr lang="en-US" dirty="0" smtClean="0"/>
              <a:t>Distplot to show price distribution in the dataset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826" y="2438400"/>
            <a:ext cx="10614991" cy="4320209"/>
          </a:xfrm>
        </p:spPr>
      </p:pic>
    </p:spTree>
    <p:extLst>
      <p:ext uri="{BB962C8B-B14F-4D97-AF65-F5344CB8AC3E}">
        <p14:creationId xmlns:p14="http://schemas.microsoft.com/office/powerpoint/2010/main" val="3176386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KDE plots</a:t>
            </a:r>
            <a:endParaRPr lang="en-US" dirty="0"/>
          </a:p>
        </p:txBody>
      </p:sp>
      <p:sp>
        <p:nvSpPr>
          <p:cNvPr id="3" name="Content Placeholder 2"/>
          <p:cNvSpPr>
            <a:spLocks noGrp="1"/>
          </p:cNvSpPr>
          <p:nvPr>
            <p:ph idx="1"/>
          </p:nvPr>
        </p:nvSpPr>
        <p:spPr/>
        <p:txBody>
          <a:bodyPr/>
          <a:lstStyle/>
          <a:p>
            <a:r>
              <a:rPr lang="en-US" dirty="0"/>
              <a:t>The data seems to be a little bit more detailed as compared to the ones illustrated above using histograms</a:t>
            </a:r>
            <a:r>
              <a:rPr lang="en-US" dirty="0" smtClean="0"/>
              <a:t>. Latitude </a:t>
            </a:r>
            <a:r>
              <a:rPr lang="en-US" dirty="0"/>
              <a:t>is still however </a:t>
            </a:r>
            <a:r>
              <a:rPr lang="en-US" dirty="0" smtClean="0"/>
              <a:t>negatively skewed </a:t>
            </a:r>
            <a:endParaRPr lang="en-US" dirty="0"/>
          </a:p>
        </p:txBody>
      </p:sp>
    </p:spTree>
    <p:extLst>
      <p:ext uri="{BB962C8B-B14F-4D97-AF65-F5344CB8AC3E}">
        <p14:creationId xmlns:p14="http://schemas.microsoft.com/office/powerpoint/2010/main" val="2549403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Joint plot to show price distribution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061" y="2452401"/>
            <a:ext cx="9978887" cy="4105848"/>
          </a:xfrm>
        </p:spPr>
      </p:pic>
    </p:spTree>
    <p:extLst>
      <p:ext uri="{BB962C8B-B14F-4D97-AF65-F5344CB8AC3E}">
        <p14:creationId xmlns:p14="http://schemas.microsoft.com/office/powerpoint/2010/main" val="2374475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55373"/>
            <a:ext cx="8761413" cy="1020417"/>
          </a:xfrm>
        </p:spPr>
        <p:txBody>
          <a:bodyPr/>
          <a:lstStyle/>
          <a:p>
            <a:r>
              <a:rPr lang="en-US" dirty="0"/>
              <a:t>Joint plot to </a:t>
            </a:r>
            <a:r>
              <a:rPr lang="en-US" dirty="0" smtClean="0"/>
              <a:t>show distribution of bedrooms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82" y="2695575"/>
            <a:ext cx="11383617" cy="3930650"/>
          </a:xfrm>
        </p:spPr>
      </p:pic>
    </p:spTree>
    <p:extLst>
      <p:ext uri="{BB962C8B-B14F-4D97-AF65-F5344CB8AC3E}">
        <p14:creationId xmlns:p14="http://schemas.microsoft.com/office/powerpoint/2010/main" val="2879679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02365"/>
            <a:ext cx="8761413" cy="978267"/>
          </a:xfrm>
        </p:spPr>
        <p:txBody>
          <a:bodyPr/>
          <a:lstStyle/>
          <a:p>
            <a:r>
              <a:rPr lang="en-US" dirty="0"/>
              <a:t>Joint plot to show distribution </a:t>
            </a:r>
            <a:r>
              <a:rPr lang="en-US" dirty="0" smtClean="0"/>
              <a:t>of bathrooms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603500"/>
            <a:ext cx="11171583" cy="4010025"/>
          </a:xfrm>
        </p:spPr>
      </p:pic>
    </p:spTree>
    <p:extLst>
      <p:ext uri="{BB962C8B-B14F-4D97-AF65-F5344CB8AC3E}">
        <p14:creationId xmlns:p14="http://schemas.microsoft.com/office/powerpoint/2010/main" val="1319273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36104"/>
            <a:ext cx="8761413" cy="1044528"/>
          </a:xfrm>
        </p:spPr>
        <p:txBody>
          <a:bodyPr/>
          <a:lstStyle/>
          <a:p>
            <a:r>
              <a:rPr lang="en-US" dirty="0"/>
              <a:t>Joint plot to show distribution of </a:t>
            </a:r>
            <a:r>
              <a:rPr lang="en-US" dirty="0" smtClean="0"/>
              <a:t>floors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043" y="2455577"/>
            <a:ext cx="10548731" cy="4086795"/>
          </a:xfrm>
        </p:spPr>
      </p:pic>
    </p:spTree>
    <p:extLst>
      <p:ext uri="{BB962C8B-B14F-4D97-AF65-F5344CB8AC3E}">
        <p14:creationId xmlns:p14="http://schemas.microsoft.com/office/powerpoint/2010/main" val="464378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42122"/>
            <a:ext cx="8761413" cy="1099930"/>
          </a:xfrm>
        </p:spPr>
        <p:txBody>
          <a:bodyPr/>
          <a:lstStyle/>
          <a:p>
            <a:r>
              <a:rPr lang="en-US" dirty="0"/>
              <a:t>Joint plot to show distribution of </a:t>
            </a:r>
            <a:r>
              <a:rPr lang="en-US" dirty="0" smtClean="0"/>
              <a:t>sqft_lot against </a:t>
            </a:r>
            <a:r>
              <a:rPr lang="en-US" dirty="0"/>
              <a:t>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157" y="2464904"/>
            <a:ext cx="10575234" cy="3971874"/>
          </a:xfrm>
        </p:spPr>
      </p:pic>
    </p:spTree>
    <p:extLst>
      <p:ext uri="{BB962C8B-B14F-4D97-AF65-F5344CB8AC3E}">
        <p14:creationId xmlns:p14="http://schemas.microsoft.com/office/powerpoint/2010/main" val="953953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636103"/>
            <a:ext cx="8761413" cy="1113183"/>
          </a:xfrm>
        </p:spPr>
        <p:txBody>
          <a:bodyPr/>
          <a:lstStyle/>
          <a:p>
            <a:r>
              <a:rPr lang="en-US" dirty="0"/>
              <a:t>Joint plot to show distribution of </a:t>
            </a:r>
            <a:r>
              <a:rPr lang="en-US" dirty="0" smtClean="0"/>
              <a:t>sqft_basement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87" y="2603500"/>
            <a:ext cx="10840278" cy="4062413"/>
          </a:xfrm>
        </p:spPr>
      </p:pic>
    </p:spTree>
    <p:extLst>
      <p:ext uri="{BB962C8B-B14F-4D97-AF65-F5344CB8AC3E}">
        <p14:creationId xmlns:p14="http://schemas.microsoft.com/office/powerpoint/2010/main" val="4134798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15617"/>
            <a:ext cx="8761413" cy="1139687"/>
          </a:xfrm>
        </p:spPr>
        <p:txBody>
          <a:bodyPr/>
          <a:lstStyle/>
          <a:p>
            <a:r>
              <a:rPr lang="en-US" dirty="0"/>
              <a:t>Joint plot to show distribution of </a:t>
            </a:r>
            <a:r>
              <a:rPr lang="en-US" dirty="0" smtClean="0"/>
              <a:t>sqft_above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87" y="2583370"/>
            <a:ext cx="10999304" cy="4096322"/>
          </a:xfrm>
        </p:spPr>
      </p:pic>
    </p:spTree>
    <p:extLst>
      <p:ext uri="{BB962C8B-B14F-4D97-AF65-F5344CB8AC3E}">
        <p14:creationId xmlns:p14="http://schemas.microsoft.com/office/powerpoint/2010/main" val="1619034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95130"/>
            <a:ext cx="8761413" cy="1166192"/>
          </a:xfrm>
        </p:spPr>
        <p:txBody>
          <a:bodyPr/>
          <a:lstStyle/>
          <a:p>
            <a:r>
              <a:rPr lang="en-US" dirty="0"/>
              <a:t>Joint plot to show distribution of </a:t>
            </a:r>
            <a:r>
              <a:rPr lang="en-US" dirty="0" smtClean="0"/>
              <a:t>lat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605491"/>
            <a:ext cx="10665985" cy="4105848"/>
          </a:xfrm>
        </p:spPr>
      </p:pic>
    </p:spTree>
    <p:extLst>
      <p:ext uri="{BB962C8B-B14F-4D97-AF65-F5344CB8AC3E}">
        <p14:creationId xmlns:p14="http://schemas.microsoft.com/office/powerpoint/2010/main" val="3342095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28870"/>
            <a:ext cx="8761413" cy="951762"/>
          </a:xfrm>
        </p:spPr>
        <p:txBody>
          <a:bodyPr/>
          <a:lstStyle/>
          <a:p>
            <a:r>
              <a:rPr lang="en-US" dirty="0"/>
              <a:t>Joint plot to show distribution of </a:t>
            </a:r>
            <a:r>
              <a:rPr lang="en-US" dirty="0" smtClean="0"/>
              <a:t>sqft_living15 against </a:t>
            </a:r>
            <a:r>
              <a:rPr lang="en-US" dirty="0"/>
              <a:t>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49" y="2603500"/>
            <a:ext cx="11065564" cy="4035425"/>
          </a:xfrm>
        </p:spPr>
      </p:pic>
    </p:spTree>
    <p:extLst>
      <p:ext uri="{BB962C8B-B14F-4D97-AF65-F5344CB8AC3E}">
        <p14:creationId xmlns:p14="http://schemas.microsoft.com/office/powerpoint/2010/main" val="352642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The </a:t>
            </a:r>
            <a:r>
              <a:rPr lang="en-US" dirty="0" smtClean="0"/>
              <a:t>distplot </a:t>
            </a:r>
            <a:r>
              <a:rPr lang="en-US" dirty="0"/>
              <a:t>is more skewed to the left meaning that the observations are either small or medium, with a few observations that are larger than the rest.</a:t>
            </a:r>
          </a:p>
        </p:txBody>
      </p:sp>
    </p:spTree>
    <p:extLst>
      <p:ext uri="{BB962C8B-B14F-4D97-AF65-F5344CB8AC3E}">
        <p14:creationId xmlns:p14="http://schemas.microsoft.com/office/powerpoint/2010/main" val="39299846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15617"/>
            <a:ext cx="8761413" cy="965015"/>
          </a:xfrm>
        </p:spPr>
        <p:txBody>
          <a:bodyPr/>
          <a:lstStyle/>
          <a:p>
            <a:r>
              <a:rPr lang="en-US" dirty="0"/>
              <a:t>Joint plot to show distribution of </a:t>
            </a:r>
            <a:r>
              <a:rPr lang="en-US" dirty="0" smtClean="0"/>
              <a:t>sqft_lot15 </a:t>
            </a:r>
            <a:r>
              <a:rPr lang="en-US" dirty="0"/>
              <a:t>against price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539" y="2557980"/>
            <a:ext cx="11502887" cy="3962953"/>
          </a:xfrm>
        </p:spPr>
      </p:pic>
    </p:spTree>
    <p:extLst>
      <p:ext uri="{BB962C8B-B14F-4D97-AF65-F5344CB8AC3E}">
        <p14:creationId xmlns:p14="http://schemas.microsoft.com/office/powerpoint/2010/main" val="2199472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t>
            </a:r>
            <a:r>
              <a:rPr lang="en-US" dirty="0" err="1" smtClean="0"/>
              <a:t>jointplots</a:t>
            </a:r>
            <a:endParaRPr lang="en-US" dirty="0"/>
          </a:p>
        </p:txBody>
      </p:sp>
      <p:sp>
        <p:nvSpPr>
          <p:cNvPr id="3" name="Content Placeholder 2"/>
          <p:cNvSpPr>
            <a:spLocks noGrp="1"/>
          </p:cNvSpPr>
          <p:nvPr>
            <p:ph idx="1"/>
          </p:nvPr>
        </p:nvSpPr>
        <p:spPr/>
        <p:txBody>
          <a:bodyPr/>
          <a:lstStyle/>
          <a:p>
            <a:r>
              <a:rPr lang="en-US" dirty="0"/>
              <a:t>Most of the variables are positively correlated with price with exception of some like latitude which has a very weak positive correlation with price. An increase in the variable results in an increase in price</a:t>
            </a:r>
          </a:p>
          <a:p>
            <a:r>
              <a:rPr lang="en-US" dirty="0"/>
              <a:t>House buyers seem to care about Sqft_above because it seems to have the highest slope and has a high positive correlation with price compared to others, which means a slight increase in sqft_above results in a significant increase in price, this was followed by sqft_living15</a:t>
            </a:r>
          </a:p>
        </p:txBody>
      </p:sp>
    </p:spTree>
    <p:extLst>
      <p:ext uri="{BB962C8B-B14F-4D97-AF65-F5344CB8AC3E}">
        <p14:creationId xmlns:p14="http://schemas.microsoft.com/office/powerpoint/2010/main" val="1066056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OLS model summary before regression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740" y="2603500"/>
            <a:ext cx="8786190" cy="4102100"/>
          </a:xfrm>
        </p:spPr>
      </p:pic>
    </p:spTree>
    <p:extLst>
      <p:ext uri="{BB962C8B-B14F-4D97-AF65-F5344CB8AC3E}">
        <p14:creationId xmlns:p14="http://schemas.microsoft.com/office/powerpoint/2010/main" val="36257670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55374"/>
            <a:ext cx="8761413" cy="1073426"/>
          </a:xfrm>
        </p:spPr>
        <p:txBody>
          <a:bodyPr/>
          <a:lstStyle/>
          <a:p>
            <a:r>
              <a:rPr lang="en-US" dirty="0" smtClean="0"/>
              <a:t>Performing a train-test split on the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98713"/>
            <a:ext cx="10601739" cy="4279900"/>
          </a:xfrm>
        </p:spPr>
      </p:pic>
    </p:spTree>
    <p:extLst>
      <p:ext uri="{BB962C8B-B14F-4D97-AF65-F5344CB8AC3E}">
        <p14:creationId xmlns:p14="http://schemas.microsoft.com/office/powerpoint/2010/main" val="655608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2364" y="2603500"/>
            <a:ext cx="10707757" cy="4075113"/>
          </a:xfrm>
        </p:spPr>
      </p:pic>
    </p:spTree>
    <p:extLst>
      <p:ext uri="{BB962C8B-B14F-4D97-AF65-F5344CB8AC3E}">
        <p14:creationId xmlns:p14="http://schemas.microsoft.com/office/powerpoint/2010/main" val="140866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error terms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603500"/>
            <a:ext cx="10308175" cy="4102100"/>
          </a:xfrm>
        </p:spPr>
      </p:pic>
    </p:spTree>
    <p:extLst>
      <p:ext uri="{BB962C8B-B14F-4D97-AF65-F5344CB8AC3E}">
        <p14:creationId xmlns:p14="http://schemas.microsoft.com/office/powerpoint/2010/main" val="3896855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summary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3" y="2603500"/>
            <a:ext cx="9870855" cy="4010025"/>
          </a:xfrm>
        </p:spPr>
      </p:pic>
    </p:spTree>
    <p:extLst>
      <p:ext uri="{BB962C8B-B14F-4D97-AF65-F5344CB8AC3E}">
        <p14:creationId xmlns:p14="http://schemas.microsoft.com/office/powerpoint/2010/main" val="1297215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summary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383" y="2603500"/>
            <a:ext cx="10336695" cy="3995738"/>
          </a:xfrm>
        </p:spPr>
      </p:pic>
    </p:spTree>
    <p:extLst>
      <p:ext uri="{BB962C8B-B14F-4D97-AF65-F5344CB8AC3E}">
        <p14:creationId xmlns:p14="http://schemas.microsoft.com/office/powerpoint/2010/main" val="1721172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model after regression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3" y="2603500"/>
            <a:ext cx="9725081" cy="3784048"/>
          </a:xfrm>
        </p:spPr>
      </p:pic>
    </p:spTree>
    <p:extLst>
      <p:ext uri="{BB962C8B-B14F-4D97-AF65-F5344CB8AC3E}">
        <p14:creationId xmlns:p14="http://schemas.microsoft.com/office/powerpoint/2010/main" val="2491672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model after regression II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8138" y="2603499"/>
            <a:ext cx="10601739" cy="3717787"/>
          </a:xfrm>
        </p:spPr>
      </p:pic>
    </p:spTree>
    <p:extLst>
      <p:ext uri="{BB962C8B-B14F-4D97-AF65-F5344CB8AC3E}">
        <p14:creationId xmlns:p14="http://schemas.microsoft.com/office/powerpoint/2010/main" val="65522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55375"/>
            <a:ext cx="8982959" cy="1179442"/>
          </a:xfrm>
        </p:spPr>
        <p:txBody>
          <a:bodyPr/>
          <a:lstStyle/>
          <a:p>
            <a:r>
              <a:rPr lang="en-US" dirty="0" smtClean="0"/>
              <a:t>Scatterplot of waterfront against the target variable price and month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338" y="2385392"/>
            <a:ext cx="10575235" cy="4499113"/>
          </a:xfrm>
        </p:spPr>
      </p:pic>
    </p:spTree>
    <p:extLst>
      <p:ext uri="{BB962C8B-B14F-4D97-AF65-F5344CB8AC3E}">
        <p14:creationId xmlns:p14="http://schemas.microsoft.com/office/powerpoint/2010/main" val="124540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observation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 </a:t>
            </a:r>
            <a:r>
              <a:rPr lang="en-US" dirty="0"/>
              <a:t>Most predictors have a positive relationship with price</a:t>
            </a:r>
          </a:p>
          <a:p>
            <a:r>
              <a:rPr lang="en-US" dirty="0" smtClean="0"/>
              <a:t> </a:t>
            </a:r>
            <a:r>
              <a:rPr lang="en-US" dirty="0"/>
              <a:t>Sqft-above had the highest slope followed by sqft_living15.</a:t>
            </a:r>
          </a:p>
          <a:p>
            <a:r>
              <a:rPr lang="en-US" dirty="0" smtClean="0"/>
              <a:t> </a:t>
            </a:r>
            <a:r>
              <a:rPr lang="en-US" dirty="0"/>
              <a:t>The sqft_above(square footage of house apart from basement) seems to be the one that matters most when it came to price. </a:t>
            </a:r>
          </a:p>
          <a:p>
            <a:r>
              <a:rPr lang="en-US" dirty="0" smtClean="0"/>
              <a:t> </a:t>
            </a:r>
            <a:r>
              <a:rPr lang="en-US" dirty="0"/>
              <a:t>A slight increase in sqft_above space there is a significant increase in price.</a:t>
            </a:r>
          </a:p>
          <a:p>
            <a:r>
              <a:rPr lang="en-US" dirty="0" smtClean="0"/>
              <a:t> </a:t>
            </a:r>
            <a:r>
              <a:rPr lang="en-US" dirty="0"/>
              <a:t>Sqft_living15 seemed to also be a major aspect of prediction as it has a strong positive relationship with price as we could see in the slope of the </a:t>
            </a:r>
            <a:r>
              <a:rPr lang="en-US" dirty="0" smtClean="0"/>
              <a:t>joint plot</a:t>
            </a:r>
            <a:endParaRPr lang="en-US" dirty="0"/>
          </a:p>
          <a:p>
            <a:r>
              <a:rPr lang="en-US" dirty="0" smtClean="0"/>
              <a:t> </a:t>
            </a:r>
            <a:r>
              <a:rPr lang="en-US" dirty="0"/>
              <a:t>There was no negative relationship </a:t>
            </a:r>
            <a:r>
              <a:rPr lang="en-US" dirty="0" smtClean="0"/>
              <a:t>between </a:t>
            </a:r>
            <a:r>
              <a:rPr lang="en-US" dirty="0"/>
              <a:t>predictors and target variable</a:t>
            </a:r>
          </a:p>
          <a:p>
            <a:r>
              <a:rPr lang="en-US" dirty="0" smtClean="0"/>
              <a:t>The </a:t>
            </a:r>
            <a:r>
              <a:rPr lang="en-US" dirty="0"/>
              <a:t>final model </a:t>
            </a:r>
            <a:r>
              <a:rPr lang="en-US" dirty="0" smtClean="0"/>
              <a:t>has </a:t>
            </a:r>
            <a:r>
              <a:rPr lang="en-US" dirty="0"/>
              <a:t>predictors with a p_value of less than 0.05 and an </a:t>
            </a:r>
            <a:r>
              <a:rPr lang="en-US" dirty="0" smtClean="0"/>
              <a:t>squared </a:t>
            </a:r>
            <a:r>
              <a:rPr lang="en-US" dirty="0"/>
              <a:t>value of 0.7</a:t>
            </a:r>
          </a:p>
          <a:p>
            <a:r>
              <a:rPr lang="en-US" dirty="0" smtClean="0"/>
              <a:t> </a:t>
            </a:r>
            <a:r>
              <a:rPr lang="en-US" dirty="0"/>
              <a:t>final prediction variables include sqft_above,sqft_living15,bathrooms,bedrooms,floors,view</a:t>
            </a:r>
          </a:p>
        </p:txBody>
      </p:sp>
    </p:spTree>
    <p:extLst>
      <p:ext uri="{BB962C8B-B14F-4D97-AF65-F5344CB8AC3E}">
        <p14:creationId xmlns:p14="http://schemas.microsoft.com/office/powerpoint/2010/main" val="61084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p:txBody>
          <a:bodyPr/>
          <a:lstStyle/>
          <a:p>
            <a:r>
              <a:rPr lang="en-US" dirty="0"/>
              <a:t>Waterfront properties sold at a higher price as compared to houses without a waterfront.</a:t>
            </a:r>
          </a:p>
          <a:p>
            <a:r>
              <a:rPr lang="en-US" dirty="0"/>
              <a:t>The most expensive property being sold in June and the least expensive being sold in January</a:t>
            </a:r>
          </a:p>
          <a:p>
            <a:r>
              <a:rPr lang="en-US" dirty="0"/>
              <a:t>The seasons do not seem to affect the rate at which the houses were sold</a:t>
            </a:r>
          </a:p>
        </p:txBody>
      </p:sp>
    </p:spTree>
    <p:extLst>
      <p:ext uri="{BB962C8B-B14F-4D97-AF65-F5344CB8AC3E}">
        <p14:creationId xmlns:p14="http://schemas.microsoft.com/office/powerpoint/2010/main" val="2059238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490330"/>
            <a:ext cx="8761413" cy="1190302"/>
          </a:xfrm>
        </p:spPr>
        <p:txBody>
          <a:bodyPr/>
          <a:lstStyle/>
          <a:p>
            <a:r>
              <a:rPr lang="en-US" dirty="0"/>
              <a:t>Scatterplot of </a:t>
            </a:r>
            <a:r>
              <a:rPr lang="en-US" dirty="0" smtClean="0"/>
              <a:t>lat and long against price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39616"/>
            <a:ext cx="12032974" cy="4618383"/>
          </a:xfrm>
        </p:spPr>
      </p:pic>
    </p:spTree>
    <p:extLst>
      <p:ext uri="{BB962C8B-B14F-4D97-AF65-F5344CB8AC3E}">
        <p14:creationId xmlns:p14="http://schemas.microsoft.com/office/powerpoint/2010/main" val="1180136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191</TotalTime>
  <Words>1165</Words>
  <Application>Microsoft Office PowerPoint</Application>
  <PresentationFormat>Widescreen</PresentationFormat>
  <Paragraphs>114</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Century Gothic</vt:lpstr>
      <vt:lpstr>Times New Roman</vt:lpstr>
      <vt:lpstr>Wingdings 3</vt:lpstr>
      <vt:lpstr>Ion Boardroom</vt:lpstr>
      <vt:lpstr>Heat map to show the correlation of features</vt:lpstr>
      <vt:lpstr>Correlation observation</vt:lpstr>
      <vt:lpstr>Histogram to show distribution of features in the dataset</vt:lpstr>
      <vt:lpstr>Observation</vt:lpstr>
      <vt:lpstr>Distplot to show price distribution in the dataset</vt:lpstr>
      <vt:lpstr>Observation</vt:lpstr>
      <vt:lpstr>Scatterplot of waterfront against the target variable price and month</vt:lpstr>
      <vt:lpstr>Observation</vt:lpstr>
      <vt:lpstr>Scatterplot of lat and long against price</vt:lpstr>
      <vt:lpstr>Boxplot to show distribution of waterfront in the dataset against price</vt:lpstr>
      <vt:lpstr>Observation</vt:lpstr>
      <vt:lpstr>Scatterplot of month against price</vt:lpstr>
      <vt:lpstr>Observation</vt:lpstr>
      <vt:lpstr>Count plot representing bedrooms in the dataset</vt:lpstr>
      <vt:lpstr>Observation</vt:lpstr>
      <vt:lpstr>Boxplot to show distribution of bedrooms</vt:lpstr>
      <vt:lpstr>Observation</vt:lpstr>
      <vt:lpstr>Count plot showing distribution of bathrooms</vt:lpstr>
      <vt:lpstr>Observation</vt:lpstr>
      <vt:lpstr>Boxplot showing distribution of bathrooms</vt:lpstr>
      <vt:lpstr>Observation</vt:lpstr>
      <vt:lpstr>Distribution of grade in the dataset</vt:lpstr>
      <vt:lpstr>Oservation</vt:lpstr>
      <vt:lpstr>Histogram to show distribution of yr_built</vt:lpstr>
      <vt:lpstr>Observation</vt:lpstr>
      <vt:lpstr>Count plot for the floors in the dataset</vt:lpstr>
      <vt:lpstr>observation</vt:lpstr>
      <vt:lpstr>Scatterplot to show distribution of sqft_living against price</vt:lpstr>
      <vt:lpstr>Observation</vt:lpstr>
      <vt:lpstr>Scatterplot to show distribution of sqft_lot against price</vt:lpstr>
      <vt:lpstr>Observation</vt:lpstr>
      <vt:lpstr>Scatterplot to show distribution of condition against price</vt:lpstr>
      <vt:lpstr>Observation</vt:lpstr>
      <vt:lpstr>Bins to represent viewed and unviewed houses in the categorical data</vt:lpstr>
      <vt:lpstr>Summary </vt:lpstr>
      <vt:lpstr>Bins to represent renovated and not_renovated houses in the categorical data</vt:lpstr>
      <vt:lpstr> Summary</vt:lpstr>
      <vt:lpstr>Histogram to represent numerical data after mean-normalization</vt:lpstr>
      <vt:lpstr>Observation</vt:lpstr>
      <vt:lpstr>Histogram to represent numerical data after min-max normalization </vt:lpstr>
      <vt:lpstr>Observation</vt:lpstr>
      <vt:lpstr>Histogram to show price distribution after log transformation</vt:lpstr>
      <vt:lpstr>Observation</vt:lpstr>
      <vt:lpstr>KDE plot to show price and bedroom distribution respectively</vt:lpstr>
      <vt:lpstr>KDE plot to show bathrooms and floors distribution respectively</vt:lpstr>
      <vt:lpstr>KDE plot to show sqft_lot and sqft_basement distribution respectively</vt:lpstr>
      <vt:lpstr>KDE plot to show sqft_above and lat distribution respectively</vt:lpstr>
      <vt:lpstr>KDE plot to show long and sqft_living15 distribution respectively</vt:lpstr>
      <vt:lpstr>KDE plot to show sqft_lot15 distribution </vt:lpstr>
      <vt:lpstr>Summary of KDE plots</vt:lpstr>
      <vt:lpstr>Joint plot to show price distribution</vt:lpstr>
      <vt:lpstr>Joint plot to show distribution of bedrooms against price</vt:lpstr>
      <vt:lpstr>Joint plot to show distribution of bathrooms against price</vt:lpstr>
      <vt:lpstr>Joint plot to show distribution of floors against price</vt:lpstr>
      <vt:lpstr>Joint plot to show distribution of sqft_lot against price</vt:lpstr>
      <vt:lpstr>Joint plot to show distribution of sqft_basement against price</vt:lpstr>
      <vt:lpstr>Joint plot to show distribution of sqft_above against price</vt:lpstr>
      <vt:lpstr>Joint plot to show distribution of lat against price</vt:lpstr>
      <vt:lpstr>Joint plot to show distribution of sqft_living15 against price</vt:lpstr>
      <vt:lpstr>Joint plot to show distribution of sqft_lot15 against price</vt:lpstr>
      <vt:lpstr>Summary of jointplots</vt:lpstr>
      <vt:lpstr>OLS model summary before regression</vt:lpstr>
      <vt:lpstr>Performing a train-test split on the data</vt:lpstr>
      <vt:lpstr>Prediction </vt:lpstr>
      <vt:lpstr>Calculating error terms </vt:lpstr>
      <vt:lpstr>Model summary  </vt:lpstr>
      <vt:lpstr>Model summary</vt:lpstr>
      <vt:lpstr>Final model after regression</vt:lpstr>
      <vt:lpstr>Final model after regression II</vt:lpstr>
      <vt:lpstr>Final observation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Heat map to show the correlation of features</dc:title>
  <dc:creator>ADMIN</dc:creator>
  <cp:lastModifiedBy>ADMIN</cp:lastModifiedBy>
  <cp:revision>18</cp:revision>
  <dcterms:created xsi:type="dcterms:W3CDTF">2022-07-03T17:11:00Z</dcterms:created>
  <dcterms:modified xsi:type="dcterms:W3CDTF">2022-07-03T20:22:35Z</dcterms:modified>
</cp:coreProperties>
</file>